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4630400" cy="8229600"/>
  <p:notesSz cx="8229600" cy="14630400"/>
  <p:embeddedFontLst>
    <p:embeddedFont>
      <p:font typeface="Brygada 1918" panose="020B0604020202020204" charset="0"/>
      <p:regular r:id="rId24"/>
    </p:embeddedFont>
    <p:embeddedFont>
      <p:font typeface="Brygada 1918 Semi Bold" panose="020B0604020202020204" charset="0"/>
      <p:regular r:id="rId25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56" autoAdjust="0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3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331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5066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Hazırlayan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93790" y="3753445"/>
            <a:ext cx="5788223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
Melisa Yüksel(2211203047)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5227558"/>
            <a:ext cx="647485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Rümeysa Türken(2211203053)</a:t>
            </a:r>
            <a:endParaRPr lang="en-US" sz="3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140" y="0"/>
            <a:ext cx="768096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875" y="2747248"/>
            <a:ext cx="5511641" cy="27349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920948"/>
            <a:ext cx="5727621" cy="1063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Toplam Ücret Aralıklarına Göre Müşteri Kaybı</a:t>
            </a:r>
            <a:endParaRPr lang="en-US" sz="3300" dirty="0"/>
          </a:p>
        </p:txBody>
      </p:sp>
      <p:sp>
        <p:nvSpPr>
          <p:cNvPr id="5" name="Text 1"/>
          <p:cNvSpPr/>
          <p:nvPr/>
        </p:nvSpPr>
        <p:spPr>
          <a:xfrm>
            <a:off x="793790" y="2239328"/>
            <a:ext cx="5727621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Toplam ödeme tutarı yükseldikçe müşteri kaybı oranı dalgalanıyor. Düşük ücretli </a:t>
            </a:r>
            <a:r>
              <a:rPr lang="en-US" sz="1300" dirty="0" err="1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segmentte</a:t>
            </a: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</a:t>
            </a:r>
            <a:r>
              <a:rPr lang="tr-TR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kayıp</a:t>
            </a: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daha yüksek. Bu durum, fiyat hassasiyeti veya hizmet memnuniyetsizliğini yansıtabilir.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793790" y="3247192"/>
            <a:ext cx="57276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Segment bazlı fiyat stratejisi, müşteri sadakatini artırmak için önemlidir.</a:t>
            </a:r>
            <a:endParaRPr lang="en-US" sz="1300" dirty="0"/>
          </a:p>
        </p:txBody>
      </p:sp>
      <p:sp>
        <p:nvSpPr>
          <p:cNvPr id="7" name="Shape 3"/>
          <p:cNvSpPr/>
          <p:nvPr/>
        </p:nvSpPr>
        <p:spPr>
          <a:xfrm>
            <a:off x="793790" y="3982879"/>
            <a:ext cx="5727621" cy="995243"/>
          </a:xfrm>
          <a:prstGeom prst="roundRect">
            <a:avLst>
              <a:gd name="adj" fmla="val 25640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8" name="Text 4"/>
          <p:cNvSpPr/>
          <p:nvPr/>
        </p:nvSpPr>
        <p:spPr>
          <a:xfrm>
            <a:off x="971431" y="4160520"/>
            <a:ext cx="231850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Düşük Ücretli Segment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971431" y="4528304"/>
            <a:ext cx="537233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Yüksek </a:t>
            </a:r>
            <a:r>
              <a:rPr lang="tr-TR" sz="13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kayıp</a:t>
            </a:r>
            <a:r>
              <a:rPr lang="en-US" sz="13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oranları gözlemleniyor.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793790" y="5148143"/>
            <a:ext cx="5727621" cy="995243"/>
          </a:xfrm>
          <a:prstGeom prst="roundRect">
            <a:avLst>
              <a:gd name="adj" fmla="val 25640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1" name="Text 7"/>
          <p:cNvSpPr/>
          <p:nvPr/>
        </p:nvSpPr>
        <p:spPr>
          <a:xfrm>
            <a:off x="971431" y="5325785"/>
            <a:ext cx="315991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Orta ve Yüksek Ücretli Segment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971431" y="5693569"/>
            <a:ext cx="537233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Daha kararlı müşteri profili oluşturuyor.</a:t>
            </a:r>
            <a:endParaRPr lang="en-US" sz="1300" dirty="0"/>
          </a:p>
        </p:txBody>
      </p:sp>
      <p:sp>
        <p:nvSpPr>
          <p:cNvPr id="13" name="Shape 9"/>
          <p:cNvSpPr/>
          <p:nvPr/>
        </p:nvSpPr>
        <p:spPr>
          <a:xfrm>
            <a:off x="793790" y="6313408"/>
            <a:ext cx="5727621" cy="995243"/>
          </a:xfrm>
          <a:prstGeom prst="roundRect">
            <a:avLst>
              <a:gd name="adj" fmla="val 25640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4" name="Text 10"/>
          <p:cNvSpPr/>
          <p:nvPr/>
        </p:nvSpPr>
        <p:spPr>
          <a:xfrm>
            <a:off x="971431" y="6491049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Stratejik Öneri</a:t>
            </a:r>
            <a:endParaRPr lang="en-US" sz="1650" dirty="0"/>
          </a:p>
        </p:txBody>
      </p:sp>
      <p:sp>
        <p:nvSpPr>
          <p:cNvPr id="15" name="Text 11"/>
          <p:cNvSpPr/>
          <p:nvPr/>
        </p:nvSpPr>
        <p:spPr>
          <a:xfrm>
            <a:off x="971431" y="6858833"/>
            <a:ext cx="537233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Fiyat esnekliği ve değer odaklı hizmet paketleri tasarlayın.</a:t>
            </a:r>
            <a:endParaRPr lang="en-US"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0" y="0"/>
            <a:ext cx="768096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3867" y="2316480"/>
            <a:ext cx="5227320" cy="35966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307187"/>
            <a:ext cx="5727621" cy="2133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⏱️</a:t>
            </a: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Abonelik Süresi (Tenure) ve Müşteri Kaybı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781306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Abonelik süresi artıyor: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Müşteri kaybı hızla azalıyor.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586407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İlk 6 ay kritik: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</a:t>
            </a:r>
            <a:r>
              <a:rPr lang="tr-TR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kayıp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oranı bu dönemde çok yüksek.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391507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Müşteri deneyimi önemli: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İlk dönem memnuniyeti sadakati etkiliyor.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6196608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Stratejik odak: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Erken döneme yönelik kampanyalar öneriliyor.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0" y="0"/>
            <a:ext cx="768096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875" y="2555796"/>
            <a:ext cx="5511641" cy="31178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957024"/>
            <a:ext cx="5727621" cy="1063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Müşteri </a:t>
            </a:r>
            <a:r>
              <a:rPr lang="en-US" sz="3300" dirty="0" err="1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Kaybının</a:t>
            </a:r>
            <a:r>
              <a:rPr lang="en-US" sz="33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tr-TR" sz="33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Abonelik Süresi</a:t>
            </a:r>
            <a:r>
              <a:rPr lang="en-US" sz="33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Üzerindeki Etkisi</a:t>
            </a:r>
            <a:endParaRPr lang="en-US" sz="3300" dirty="0"/>
          </a:p>
        </p:txBody>
      </p:sp>
      <p:sp>
        <p:nvSpPr>
          <p:cNvPr id="5" name="Text 1"/>
          <p:cNvSpPr/>
          <p:nvPr/>
        </p:nvSpPr>
        <p:spPr>
          <a:xfrm>
            <a:off x="793790" y="2275403"/>
            <a:ext cx="57276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Tenure, müşterinin şirkette kaldığı süredir. İlk </a:t>
            </a:r>
            <a:r>
              <a:rPr lang="en-US" sz="1300" dirty="0" err="1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aylarda</a:t>
            </a: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</a:t>
            </a:r>
            <a:r>
              <a:rPr lang="tr-TR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kayıp</a:t>
            </a: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oranı yüksektir.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793790" y="3011091"/>
            <a:ext cx="57276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Uzun süreli müşteriler daha sadıktır </a:t>
            </a:r>
            <a:r>
              <a:rPr lang="en-US" sz="1300" dirty="0" err="1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ve</a:t>
            </a: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</a:t>
            </a:r>
            <a:r>
              <a:rPr lang="tr-TR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kayıp</a:t>
            </a: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oranı düşüktür.</a:t>
            </a:r>
            <a:endParaRPr lang="en-US" sz="1300" dirty="0"/>
          </a:p>
        </p:txBody>
      </p:sp>
      <p:sp>
        <p:nvSpPr>
          <p:cNvPr id="7" name="Text 3"/>
          <p:cNvSpPr/>
          <p:nvPr/>
        </p:nvSpPr>
        <p:spPr>
          <a:xfrm>
            <a:off x="793790" y="3474601"/>
            <a:ext cx="57276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İlk aylarda bağlılık artırıcı müdahaleler kritik önem taşır. Bu strateji müşteri kaybını azaltır.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210288"/>
            <a:ext cx="850583" cy="102072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99523" y="4380309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Başlangıç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1899523" y="4748093"/>
            <a:ext cx="462188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Yüksek churn riski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231011"/>
            <a:ext cx="850583" cy="102072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99523" y="540103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Orta Dönem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1899523" y="5768816"/>
            <a:ext cx="462188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Bağlılık artıyor</a:t>
            </a:r>
            <a:endParaRPr lang="en-US" sz="13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251734"/>
            <a:ext cx="850583" cy="102072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899523" y="642175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Uzun Süre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1899523" y="6789539"/>
            <a:ext cx="462188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Müşteri sadakati yüksek</a:t>
            </a:r>
            <a:endParaRPr lang="en-US" sz="13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0" y="0"/>
            <a:ext cx="768096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380" y="3004661"/>
            <a:ext cx="5398294" cy="222015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841177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Ödeme </a:t>
            </a:r>
            <a:r>
              <a:rPr lang="en-US" sz="4450" dirty="0" err="1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Yöntemine</a:t>
            </a: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en-US" sz="4450" dirty="0" err="1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Göre</a:t>
            </a:r>
            <a:r>
              <a:rPr lang="tr-TR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Kayıp</a:t>
            </a: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Durumu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598896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6" name="Text 2"/>
          <p:cNvSpPr/>
          <p:nvPr/>
        </p:nvSpPr>
        <p:spPr>
          <a:xfrm>
            <a:off x="1530906" y="2676763"/>
            <a:ext cx="34067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Elektronik Çek Kullanımı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167182"/>
            <a:ext cx="49905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Ele</a:t>
            </a:r>
            <a:r>
              <a:rPr lang="tr-TR" sz="1750" dirty="0" err="1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ktronik</a:t>
            </a:r>
            <a:r>
              <a:rPr lang="tr-TR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çek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</a:t>
            </a:r>
            <a:r>
              <a:rPr lang="en-US" sz="1750" dirty="0" err="1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kullananlarda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</a:t>
            </a:r>
            <a:r>
              <a:rPr lang="tr-TR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kayıp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oranı belirgin şekilde yüksektir.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4346615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9" name="Text 5"/>
          <p:cNvSpPr/>
          <p:nvPr/>
        </p:nvSpPr>
        <p:spPr>
          <a:xfrm>
            <a:off x="1530906" y="4424482"/>
            <a:ext cx="34656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Otomatik Ödeme Avantajı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530906" y="4914900"/>
            <a:ext cx="49905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Otomatik ödeme </a:t>
            </a:r>
            <a:r>
              <a:rPr lang="en-US" sz="1750" dirty="0" err="1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sistemleri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</a:t>
            </a:r>
            <a:r>
              <a:rPr lang="tr-TR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kayıp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oranını önemli ölçüde azaltır.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6094333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2" name="Text 8"/>
          <p:cNvSpPr/>
          <p:nvPr/>
        </p:nvSpPr>
        <p:spPr>
          <a:xfrm>
            <a:off x="1530906" y="6172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Stratejik Öneri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530906" y="6662618"/>
            <a:ext cx="49905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Otomatik ödeme teşvik edilerek müşteri kaybı önlenmelidir.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25366"/>
            <a:ext cx="5670590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📃</a:t>
            </a: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Sözleşme Türleri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981926"/>
            <a:ext cx="6408063" cy="1322189"/>
          </a:xfrm>
          <a:prstGeom prst="roundRect">
            <a:avLst>
              <a:gd name="adj" fmla="val 2573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1028224" y="42163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Month-to-month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70677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%43 ile en </a:t>
            </a:r>
            <a:r>
              <a:rPr lang="en-US" sz="1750" dirty="0" err="1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yüksek</a:t>
            </a: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</a:t>
            </a:r>
            <a:r>
              <a:rPr lang="tr-TR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kayıp</a:t>
            </a: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oranı bu grupta bulunuyor.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3981926"/>
            <a:ext cx="6408063" cy="1322189"/>
          </a:xfrm>
          <a:prstGeom prst="roundRect">
            <a:avLst>
              <a:gd name="adj" fmla="val 2573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7" name="Text 5"/>
          <p:cNvSpPr/>
          <p:nvPr/>
        </p:nvSpPr>
        <p:spPr>
          <a:xfrm>
            <a:off x="7663101" y="42163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Two-year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3101" y="470677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Uzun vadeli </a:t>
            </a:r>
            <a:r>
              <a:rPr lang="en-US" sz="1750" dirty="0" err="1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sözleşmelerde</a:t>
            </a: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</a:t>
            </a:r>
            <a:r>
              <a:rPr lang="tr-TR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kayıp</a:t>
            </a: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oranı sadece %3.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36150"/>
            <a:ext cx="7442359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🔐</a:t>
            </a: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Online Güvenlik Hizmeti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19525"/>
            <a:ext cx="34141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Online</a:t>
            </a:r>
            <a:r>
              <a:rPr lang="tr-TR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Güvenlik </a:t>
            </a:r>
            <a:r>
              <a:rPr lang="en-US" sz="2200" dirty="0" err="1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Aboneleri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400669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Güvenlik hizmeti </a:t>
            </a:r>
            <a:r>
              <a:rPr lang="en-US" sz="1750" dirty="0" err="1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olanların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</a:t>
            </a:r>
            <a:r>
              <a:rPr lang="tr-TR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kayıp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oranı belirgin şekilde düşük.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8195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Strateji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440066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Güvenlik paketleri sadakat için kullanılabilir.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25366"/>
            <a:ext cx="6915626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🛠️</a:t>
            </a: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Teknik Destek Hizmeti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981926"/>
            <a:ext cx="6408063" cy="1322189"/>
          </a:xfrm>
          <a:prstGeom prst="roundRect">
            <a:avLst>
              <a:gd name="adj" fmla="val 2573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1028224" y="4216360"/>
            <a:ext cx="32995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Teknik Destek Aboneleri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70677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Teknik destek müşteride sadakati artırıyor.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3981926"/>
            <a:ext cx="6408063" cy="1322189"/>
          </a:xfrm>
          <a:prstGeom prst="roundRect">
            <a:avLst>
              <a:gd name="adj" fmla="val 2573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7" name="Text 5"/>
          <p:cNvSpPr/>
          <p:nvPr/>
        </p:nvSpPr>
        <p:spPr>
          <a:xfrm>
            <a:off x="7663101" y="42163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Öneri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3101" y="470677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Destek kalitesini </a:t>
            </a:r>
            <a:r>
              <a:rPr lang="en-US" sz="1750" dirty="0" err="1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yükseltmek</a:t>
            </a: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</a:t>
            </a:r>
            <a:r>
              <a:rPr lang="tr-TR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kayıp oranını</a:t>
            </a: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azaltır.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1301" y="2147054"/>
            <a:ext cx="3935492" cy="39354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717602"/>
            <a:ext cx="6019800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💰</a:t>
            </a: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Aylık Ödeme Tutarı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0009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Yüksek Fatura Etkisi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58212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Daha yüksek aylık </a:t>
            </a:r>
            <a:r>
              <a:rPr lang="en-US" sz="1750" dirty="0" err="1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ücretler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</a:t>
            </a:r>
            <a:r>
              <a:rPr lang="tr-TR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kayıp 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oranını artırıyor.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4856321" y="4000976"/>
            <a:ext cx="31851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Fiyatlandırma Stratejisi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856321" y="458212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Daha uygun fiyatlandırma ve esnek paket seçenekleri önerilir.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183" y="0"/>
            <a:ext cx="768096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307187"/>
            <a:ext cx="5727621" cy="2133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💸</a:t>
            </a: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Aylık Ücret (Monthly Charges) ve Müşteri Kaybı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781306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Yüksek Ücret Riski: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Yüksek aylık ödeme </a:t>
            </a:r>
            <a:r>
              <a:rPr lang="en-US" sz="1750" dirty="0" err="1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yapanlarda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</a:t>
            </a:r>
            <a:r>
              <a:rPr lang="tr-TR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kayıp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oranı artıyor.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586407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Müşteri Algısı: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Hizmet faydası düşükse, yüksek ücret müşteriyi uzaklaştırıyor.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391507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Stratejik Müdahale: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Katma değerli hizmetler ve memnuniyet artırma şart.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6196608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Örnek: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Ek avantajlar ve özel </a:t>
            </a:r>
            <a:r>
              <a:rPr lang="en-US" sz="1750" dirty="0" err="1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kampanyalar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</a:t>
            </a:r>
            <a:r>
              <a:rPr lang="tr-TR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kaybı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azaltabilir.</a:t>
            </a:r>
            <a:endParaRPr lang="en-US" sz="1750" dirty="0"/>
          </a:p>
        </p:txBody>
      </p:sp>
      <p:pic>
        <p:nvPicPr>
          <p:cNvPr id="12" name="Resim 11" descr="metin, ekran görüntüsü, diyagram, çizgi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D045A6E4-9D7C-F3AE-ED31-52BE9CCAF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279" y="907143"/>
            <a:ext cx="6674137" cy="468442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829" y="0"/>
            <a:ext cx="14630400" cy="357235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4095274"/>
            <a:ext cx="737270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Model Performans Karşılaştırması</a:t>
            </a:r>
            <a:endParaRPr lang="en-US" sz="3550" dirty="0"/>
          </a:p>
        </p:txBody>
      </p:sp>
      <p:sp>
        <p:nvSpPr>
          <p:cNvPr id="6" name="Shape 2"/>
          <p:cNvSpPr/>
          <p:nvPr/>
        </p:nvSpPr>
        <p:spPr>
          <a:xfrm flipV="1">
            <a:off x="420915" y="6955261"/>
            <a:ext cx="12268705" cy="2902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7" name="Text 3"/>
          <p:cNvSpPr/>
          <p:nvPr/>
        </p:nvSpPr>
        <p:spPr>
          <a:xfrm>
            <a:off x="6317099" y="5930145"/>
            <a:ext cx="10860558" cy="1976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10757416" y="5058489"/>
            <a:ext cx="289012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10757416" y="5581650"/>
            <a:ext cx="289012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28" name="Resim 27" descr="metin, ekran görüntüsü, diyagram, öykü gelişim çizgisi; kumpas; grafiğini çıkarma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25D6361B-BED8-FBBC-83D4-8AEC74996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037" y="32673"/>
            <a:ext cx="6615113" cy="3282520"/>
          </a:xfrm>
          <a:prstGeom prst="rect">
            <a:avLst/>
          </a:prstGeom>
        </p:spPr>
      </p:pic>
      <p:sp>
        <p:nvSpPr>
          <p:cNvPr id="31" name="Rectangle 1">
            <a:extLst>
              <a:ext uri="{FF2B5EF4-FFF2-40B4-BE49-F238E27FC236}">
                <a16:creationId xmlns:a16="http://schemas.microsoft.com/office/drawing/2014/main" id="{80E92281-6827-8232-2899-32B4675A5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915" y="4564079"/>
            <a:ext cx="14314260" cy="2139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7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tr-TR" dirty="0"/>
              <a:t>👉 Genel anlamda , </a:t>
            </a:r>
            <a:r>
              <a:rPr lang="tr-TR" dirty="0" err="1"/>
              <a:t>Random</a:t>
            </a:r>
            <a:r>
              <a:rPr lang="tr-TR" dirty="0"/>
              <a:t> </a:t>
            </a:r>
            <a:r>
              <a:rPr lang="tr-TR" dirty="0" err="1"/>
              <a:t>Forest</a:t>
            </a:r>
            <a:r>
              <a:rPr lang="tr-TR" dirty="0"/>
              <a:t> ve </a:t>
            </a:r>
            <a:r>
              <a:rPr lang="tr-TR" dirty="0" err="1"/>
              <a:t>Logistic</a:t>
            </a:r>
            <a:r>
              <a:rPr lang="tr-TR" dirty="0"/>
              <a:t> </a:t>
            </a:r>
            <a:r>
              <a:rPr lang="tr-TR" dirty="0" err="1"/>
              <a:t>Regression</a:t>
            </a:r>
            <a:r>
              <a:rPr lang="tr-TR" dirty="0"/>
              <a:t> modelleri en iyi performansı gösteriyor gibi görünüyor.</a:t>
            </a:r>
          </a:p>
          <a:p>
            <a:r>
              <a:rPr lang="tr-TR" dirty="0"/>
              <a:t>Hangi model seçiminin gerekli olduğuna , uygulama alanınıza ve doğrulama özelliklerine bağlıdır.</a:t>
            </a:r>
          </a:p>
          <a:p>
            <a:r>
              <a:rPr lang="tr-TR" dirty="0"/>
              <a:t>Dengeli ve genel performans için: </a:t>
            </a:r>
            <a:r>
              <a:rPr lang="tr-TR" dirty="0" err="1"/>
              <a:t>Random</a:t>
            </a:r>
            <a:r>
              <a:rPr lang="tr-TR" dirty="0"/>
              <a:t> </a:t>
            </a:r>
            <a:r>
              <a:rPr lang="tr-TR" dirty="0" err="1"/>
              <a:t>Forest</a:t>
            </a:r>
            <a:r>
              <a:rPr lang="tr-TR" dirty="0"/>
              <a:t> veya </a:t>
            </a:r>
            <a:r>
              <a:rPr lang="tr-TR" dirty="0" err="1"/>
              <a:t>Logistic</a:t>
            </a:r>
            <a:r>
              <a:rPr lang="tr-TR" dirty="0"/>
              <a:t> </a:t>
            </a:r>
            <a:r>
              <a:rPr lang="tr-TR" dirty="0" err="1"/>
              <a:t>Regression</a:t>
            </a:r>
            <a:r>
              <a:rPr lang="tr-TR" dirty="0"/>
              <a:t> .</a:t>
            </a:r>
          </a:p>
          <a:p>
            <a:r>
              <a:rPr lang="tr-TR" dirty="0"/>
              <a:t>Hız ve basitlik ön plandaysa, </a:t>
            </a:r>
            <a:r>
              <a:rPr lang="tr-TR" dirty="0" err="1"/>
              <a:t>Naive</a:t>
            </a:r>
            <a:r>
              <a:rPr lang="tr-TR" dirty="0"/>
              <a:t> </a:t>
            </a:r>
            <a:r>
              <a:rPr lang="tr-TR" dirty="0" err="1"/>
              <a:t>Bayes</a:t>
            </a:r>
            <a:r>
              <a:rPr lang="tr-TR" dirty="0"/>
              <a:t> tercih edilebilir ancak performans açısından daha düşük olabilir.</a:t>
            </a:r>
          </a:p>
          <a:p>
            <a:r>
              <a:rPr lang="tr-TR" dirty="0"/>
              <a:t>Tüm modellerin doğruluk oranları yüksek (yaklaşık 0,8 civarında), ancak modellerin çoğu durumda tahmin edilen doğrular gösteriyor.F1 skorları yaklaşık 0,5-0,6 arasında olup, bu da düzenli ve performansın sağlandığını gösteriyor.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9168"/>
            <a:ext cx="7556421" cy="1425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📊</a:t>
            </a: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Müşteri Kayıp (Churn) Analizi ve Stratejik Öneriler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45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2025 1. çeyrek telco </a:t>
            </a:r>
            <a:r>
              <a:rPr lang="en-US" sz="1750" dirty="0" err="1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verisiyle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</a:t>
            </a:r>
            <a:r>
              <a:rPr lang="tr-TR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kayıp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oranlarını detaylı şekilde inceliyoruz.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790" y="0"/>
            <a:ext cx="768096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380" y="2321362"/>
            <a:ext cx="5398413" cy="35868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067877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XGBoost Modeli ile En Önemli 20 Özellik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825597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Model Temelli Önceliklendirme: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XGBoost, </a:t>
            </a:r>
            <a:r>
              <a:rPr lang="tr-TR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kayıp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üzerinde en etkili 20 özellik belirledi.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630698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Kritik Değişkenler: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Sözleşme türü, destek hizmetleri ve ödeme yöntemi öne çıkıyor.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435798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Stratejik Kullanım: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Bu özelliklere odaklanarak, müşteri kaybını önleme stratejileri geliştirilebilir.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0" y="0"/>
            <a:ext cx="768096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25275" y="605194"/>
            <a:ext cx="5727621" cy="873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Korelasyon </a:t>
            </a:r>
            <a:r>
              <a:rPr lang="en-US" sz="4450" dirty="0" err="1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Analizi</a:t>
            </a: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020497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3825597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89" y="3060144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435798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6240899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pic>
        <p:nvPicPr>
          <p:cNvPr id="15" name="Resim 14" descr="ekran görüntüsü, metin, kare, dikdörtgen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4FCB21E1-1E12-2E04-0072-A9CD4172F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16" y="93732"/>
            <a:ext cx="6533227" cy="5853529"/>
          </a:xfrm>
          <a:prstGeom prst="rect">
            <a:avLst/>
          </a:prstGeom>
        </p:spPr>
      </p:pic>
      <p:sp>
        <p:nvSpPr>
          <p:cNvPr id="17" name="Metin kutusu 16">
            <a:extLst>
              <a:ext uri="{FF2B5EF4-FFF2-40B4-BE49-F238E27FC236}">
                <a16:creationId xmlns:a16="http://schemas.microsoft.com/office/drawing/2014/main" id="{700B0C5E-01B5-2C46-A2CA-3A778F8814B2}"/>
              </a:ext>
            </a:extLst>
          </p:cNvPr>
          <p:cNvSpPr txBox="1"/>
          <p:nvPr/>
        </p:nvSpPr>
        <p:spPr>
          <a:xfrm>
            <a:off x="420915" y="1873746"/>
            <a:ext cx="626291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dirty="0"/>
              <a:t>Öne çıkan ilişkiler:</a:t>
            </a:r>
          </a:p>
          <a:p>
            <a:r>
              <a:rPr lang="tr-TR" b="1" dirty="0" err="1"/>
              <a:t>MonthlyCharges</a:t>
            </a:r>
            <a:r>
              <a:rPr lang="tr-TR" b="1" dirty="0"/>
              <a:t> ile </a:t>
            </a:r>
            <a:r>
              <a:rPr lang="tr-TR" b="1" dirty="0" err="1"/>
              <a:t>TotalCharges</a:t>
            </a:r>
            <a:r>
              <a:rPr lang="tr-TR" b="1" dirty="0"/>
              <a:t> </a:t>
            </a:r>
            <a:r>
              <a:rPr lang="tr-TR" dirty="0"/>
              <a:t>arasında güçlü pozitif bir korelasyon var. Bu mantıklı, çünkü müşterinin toplam ödemesi, aylık ücretle doğru orantılı artar.</a:t>
            </a:r>
          </a:p>
          <a:p>
            <a:r>
              <a:rPr lang="tr-TR" b="1" dirty="0" err="1"/>
              <a:t>Tenure</a:t>
            </a:r>
            <a:r>
              <a:rPr lang="tr-TR" b="1" dirty="0"/>
              <a:t> </a:t>
            </a:r>
            <a:r>
              <a:rPr lang="tr-TR" dirty="0"/>
              <a:t>(müşteri sadakati süresi) ile </a:t>
            </a:r>
            <a:r>
              <a:rPr lang="tr-TR" b="1" dirty="0" err="1"/>
              <a:t>TotalCharges</a:t>
            </a:r>
            <a:r>
              <a:rPr lang="tr-TR" dirty="0"/>
              <a:t> arasında da yüksek pozitif ilişki gözlemleniyor. Uzun süre kalan müşterilerin toplam ödeme miktarları doğal olarak daha yüksek oluyor.</a:t>
            </a:r>
          </a:p>
          <a:p>
            <a:r>
              <a:rPr lang="tr-TR" b="1" dirty="0" err="1"/>
              <a:t>Churn</a:t>
            </a:r>
            <a:r>
              <a:rPr lang="tr-TR" dirty="0"/>
              <a:t> (müşteri kaybı) değişkeni ile</a:t>
            </a:r>
            <a:r>
              <a:rPr lang="tr-TR" b="1" dirty="0"/>
              <a:t> </a:t>
            </a:r>
            <a:r>
              <a:rPr lang="tr-TR" b="1" dirty="0" err="1"/>
              <a:t>Tenure</a:t>
            </a:r>
            <a:r>
              <a:rPr lang="tr-TR" b="1" dirty="0"/>
              <a:t> </a:t>
            </a:r>
            <a:r>
              <a:rPr lang="tr-TR" dirty="0"/>
              <a:t>arasında negatif korelasyon var. Yani, müşteri ne kadar uzun süre bağlı kalmışsa, ayrılma olasılığı o kadar düşük.</a:t>
            </a:r>
          </a:p>
          <a:p>
            <a:r>
              <a:rPr lang="tr-TR" b="1" dirty="0" err="1"/>
              <a:t>Churn</a:t>
            </a:r>
            <a:r>
              <a:rPr lang="tr-TR" b="1" dirty="0"/>
              <a:t> ile </a:t>
            </a:r>
            <a:r>
              <a:rPr lang="tr-TR" b="1" dirty="0" err="1"/>
              <a:t>MonthlyCharges</a:t>
            </a:r>
            <a:r>
              <a:rPr lang="tr-TR" b="1" dirty="0"/>
              <a:t> </a:t>
            </a:r>
            <a:r>
              <a:rPr lang="tr-TR" dirty="0"/>
              <a:t>arasında ise hafif pozitif bir ilişki mevcut; yüksek aylık ücret ödeyen müşterilerin ayrılma olasılığı biraz daha fazla olabilir.</a:t>
            </a:r>
          </a:p>
          <a:p>
            <a:r>
              <a:rPr lang="tr-TR" b="1" dirty="0"/>
              <a:t>Kullanım açısından: </a:t>
            </a:r>
            <a:r>
              <a:rPr lang="tr-TR" dirty="0"/>
              <a:t>Bu korelasyonlar, hangi değişkenlerin müşteri kaybını etkileyebileceğini ve modelde öncelikli olarak değerlendirilmesi gereken değişkenleri belirlememize yardımcı olur.</a:t>
            </a:r>
          </a:p>
          <a:p>
            <a:r>
              <a:rPr lang="tr-TR" b="1" dirty="0"/>
              <a:t>Özellikle </a:t>
            </a:r>
            <a:r>
              <a:rPr lang="tr-TR" b="1" dirty="0" err="1"/>
              <a:t>Tenure</a:t>
            </a:r>
            <a:r>
              <a:rPr lang="tr-TR" b="1" dirty="0"/>
              <a:t> ve </a:t>
            </a:r>
            <a:r>
              <a:rPr lang="tr-TR" b="1" dirty="0" err="1"/>
              <a:t>MonthlyCharges</a:t>
            </a:r>
            <a:r>
              <a:rPr lang="tr-TR" b="1" dirty="0"/>
              <a:t> </a:t>
            </a:r>
            <a:r>
              <a:rPr lang="tr-TR" dirty="0"/>
              <a:t>değişkenleri, müşteri kaybı tahmin modellerinde önemli rol oynayabilir.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0797"/>
            <a:ext cx="5670590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🎯</a:t>
            </a: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Sunumun Amacı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67357"/>
            <a:ext cx="3664863" cy="2402324"/>
          </a:xfrm>
          <a:prstGeom prst="roundRect">
            <a:avLst>
              <a:gd name="adj" fmla="val 1416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" name="Text 2"/>
          <p:cNvSpPr/>
          <p:nvPr/>
        </p:nvSpPr>
        <p:spPr>
          <a:xfrm>
            <a:off x="1028224" y="2901791"/>
            <a:ext cx="332152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tr-TR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Müşteri Kaybı</a:t>
            </a: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Oranlarını Analiz Etmek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654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Müşteri kayıp oranlarının temel nedenlerini ortaya koymak.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67357"/>
            <a:ext cx="3664863" cy="2402324"/>
          </a:xfrm>
          <a:prstGeom prst="roundRect">
            <a:avLst>
              <a:gd name="adj" fmla="val 1416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8" name="Text 5"/>
          <p:cNvSpPr/>
          <p:nvPr/>
        </p:nvSpPr>
        <p:spPr>
          <a:xfrm>
            <a:off x="4919901" y="2901791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Kayıp Nedenlerini Anlamak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654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Veriye dayalı </a:t>
            </a:r>
            <a:r>
              <a:rPr lang="en-US" sz="1750" dirty="0" err="1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içgörülerle</a:t>
            </a: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</a:t>
            </a:r>
            <a:r>
              <a:rPr lang="tr-TR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kayıp oranlarını</a:t>
            </a: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kaynaklarını araştırmak.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6495"/>
            <a:ext cx="7556421" cy="1322189"/>
          </a:xfrm>
          <a:prstGeom prst="roundRect">
            <a:avLst>
              <a:gd name="adj" fmla="val 25733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1" name="Text 8"/>
          <p:cNvSpPr/>
          <p:nvPr/>
        </p:nvSpPr>
        <p:spPr>
          <a:xfrm>
            <a:off x="1028224" y="5530929"/>
            <a:ext cx="30309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Stratejiler Geliştirmek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2134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Sadakati artırmaya yönelik öneriler sunmak.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3438"/>
            <a:ext cx="5866686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📊</a:t>
            </a: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Veri Seti Hakkında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76813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Müşteri Sayısı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57957"/>
            <a:ext cx="21495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Toplam 7.043 aktif müşteri verisi analizde yer aldı.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3504367" y="3076813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Veri Kapsamı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504367" y="3657957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Demografi bilgileri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504367" y="4463058"/>
            <a:ext cx="21495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Hizmet kullanımı detayları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3504367" y="5631061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Fatura ve ödeme geçmişi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14943" y="3076813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Ana Değişken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214943" y="3657957"/>
            <a:ext cx="21495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Churn durumu: Müşteri kaldı mı, gitti mi?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964" y="370880"/>
            <a:ext cx="3229689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Veri Setindeki Ana Değişkenler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471964" y="820103"/>
            <a:ext cx="13686473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6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Müşteri Bilgileri:</a:t>
            </a: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ID, Cinsiyet, Yaşlı Müşteri, Evli ve Bakmakla Yükümlü Kişi durumu</a:t>
            </a:r>
            <a:endParaRPr lang="en-US" sz="650" dirty="0"/>
          </a:p>
        </p:txBody>
      </p:sp>
      <p:sp>
        <p:nvSpPr>
          <p:cNvPr id="4" name="Text 2"/>
          <p:cNvSpPr/>
          <p:nvPr/>
        </p:nvSpPr>
        <p:spPr>
          <a:xfrm>
            <a:off x="471964" y="990838"/>
            <a:ext cx="13686473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6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Hizmet Türleri:</a:t>
            </a: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Telefon, Çoklu Hat, İnternet, Çevrimiçi Güvenlik, Yedekleme, Cihaz Koruması, Teknik Destek</a:t>
            </a:r>
            <a:endParaRPr lang="en-US" sz="650" dirty="0"/>
          </a:p>
        </p:txBody>
      </p:sp>
      <p:sp>
        <p:nvSpPr>
          <p:cNvPr id="5" name="Text 3"/>
          <p:cNvSpPr/>
          <p:nvPr/>
        </p:nvSpPr>
        <p:spPr>
          <a:xfrm>
            <a:off x="471964" y="1161574"/>
            <a:ext cx="13686473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6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Sözleşme ve Ödeme:</a:t>
            </a: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Sözleşme Türü, Kağıtsız Fatura, Ödeme Yöntemi</a:t>
            </a:r>
            <a:endParaRPr lang="en-US" sz="650" dirty="0"/>
          </a:p>
        </p:txBody>
      </p:sp>
      <p:sp>
        <p:nvSpPr>
          <p:cNvPr id="6" name="Text 4"/>
          <p:cNvSpPr/>
          <p:nvPr/>
        </p:nvSpPr>
        <p:spPr>
          <a:xfrm>
            <a:off x="471964" y="1332309"/>
            <a:ext cx="13686473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6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Finansal Değerler:</a:t>
            </a: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Aylık Ücret, Toplam Ücret</a:t>
            </a:r>
            <a:endParaRPr lang="en-US" sz="650" dirty="0"/>
          </a:p>
        </p:txBody>
      </p:sp>
      <p:sp>
        <p:nvSpPr>
          <p:cNvPr id="7" name="Text 5"/>
          <p:cNvSpPr/>
          <p:nvPr/>
        </p:nvSpPr>
        <p:spPr>
          <a:xfrm>
            <a:off x="471964" y="1503045"/>
            <a:ext cx="13686473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6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Sonuç:</a:t>
            </a: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Müşteri Kaybı (Churn) durumu analiz için hedef değişken</a:t>
            </a:r>
            <a:endParaRPr lang="en-US" sz="650" dirty="0"/>
          </a:p>
        </p:txBody>
      </p:sp>
      <p:sp>
        <p:nvSpPr>
          <p:cNvPr id="8" name="Text 6"/>
          <p:cNvSpPr/>
          <p:nvPr/>
        </p:nvSpPr>
        <p:spPr>
          <a:xfrm>
            <a:off x="471964" y="1774627"/>
            <a:ext cx="3229689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Veri Setindeki Ana Değişkenler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471964" y="2180034"/>
            <a:ext cx="13686473" cy="5743813"/>
          </a:xfrm>
          <a:prstGeom prst="roundRect">
            <a:avLst>
              <a:gd name="adj" fmla="val 228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0" name="Shape 8"/>
          <p:cNvSpPr/>
          <p:nvPr/>
        </p:nvSpPr>
        <p:spPr>
          <a:xfrm>
            <a:off x="479584" y="2187654"/>
            <a:ext cx="13671233" cy="2603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Text 9"/>
          <p:cNvSpPr/>
          <p:nvPr/>
        </p:nvSpPr>
        <p:spPr>
          <a:xfrm>
            <a:off x="567214" y="2247781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İngilizce Sütun Adı</a:t>
            </a:r>
            <a:endParaRPr lang="en-US" sz="650" dirty="0"/>
          </a:p>
        </p:txBody>
      </p:sp>
      <p:sp>
        <p:nvSpPr>
          <p:cNvPr id="12" name="Text 10"/>
          <p:cNvSpPr/>
          <p:nvPr/>
        </p:nvSpPr>
        <p:spPr>
          <a:xfrm>
            <a:off x="7406640" y="2247781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Türkçe Karşılığı</a:t>
            </a:r>
            <a:endParaRPr lang="en-US" sz="650" dirty="0"/>
          </a:p>
        </p:txBody>
      </p:sp>
      <p:sp>
        <p:nvSpPr>
          <p:cNvPr id="13" name="Shape 11"/>
          <p:cNvSpPr/>
          <p:nvPr/>
        </p:nvSpPr>
        <p:spPr>
          <a:xfrm>
            <a:off x="479584" y="2448044"/>
            <a:ext cx="13671233" cy="2603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Text 12"/>
          <p:cNvSpPr/>
          <p:nvPr/>
        </p:nvSpPr>
        <p:spPr>
          <a:xfrm>
            <a:off x="567214" y="2508171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customerID</a:t>
            </a:r>
            <a:endParaRPr lang="en-US" sz="650" dirty="0"/>
          </a:p>
        </p:txBody>
      </p:sp>
      <p:sp>
        <p:nvSpPr>
          <p:cNvPr id="15" name="Text 13"/>
          <p:cNvSpPr/>
          <p:nvPr/>
        </p:nvSpPr>
        <p:spPr>
          <a:xfrm>
            <a:off x="7406640" y="2508171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Müşteri ID</a:t>
            </a:r>
            <a:endParaRPr lang="en-US" sz="650" dirty="0"/>
          </a:p>
        </p:txBody>
      </p:sp>
      <p:sp>
        <p:nvSpPr>
          <p:cNvPr id="16" name="Shape 14"/>
          <p:cNvSpPr/>
          <p:nvPr/>
        </p:nvSpPr>
        <p:spPr>
          <a:xfrm>
            <a:off x="479584" y="2708434"/>
            <a:ext cx="13671233" cy="2603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7" name="Text 15"/>
          <p:cNvSpPr/>
          <p:nvPr/>
        </p:nvSpPr>
        <p:spPr>
          <a:xfrm>
            <a:off x="567214" y="2768560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gender</a:t>
            </a:r>
            <a:endParaRPr lang="en-US" sz="650" dirty="0"/>
          </a:p>
        </p:txBody>
      </p:sp>
      <p:sp>
        <p:nvSpPr>
          <p:cNvPr id="18" name="Text 16"/>
          <p:cNvSpPr/>
          <p:nvPr/>
        </p:nvSpPr>
        <p:spPr>
          <a:xfrm>
            <a:off x="7406640" y="2768560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Cinsiyet</a:t>
            </a:r>
            <a:endParaRPr lang="en-US" sz="650" dirty="0"/>
          </a:p>
        </p:txBody>
      </p:sp>
      <p:sp>
        <p:nvSpPr>
          <p:cNvPr id="19" name="Shape 17"/>
          <p:cNvSpPr/>
          <p:nvPr/>
        </p:nvSpPr>
        <p:spPr>
          <a:xfrm>
            <a:off x="479584" y="2968823"/>
            <a:ext cx="13671233" cy="2603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0" name="Text 18"/>
          <p:cNvSpPr/>
          <p:nvPr/>
        </p:nvSpPr>
        <p:spPr>
          <a:xfrm>
            <a:off x="567214" y="3028950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SeniorCitizen</a:t>
            </a:r>
            <a:endParaRPr lang="en-US" sz="650" dirty="0"/>
          </a:p>
        </p:txBody>
      </p:sp>
      <p:sp>
        <p:nvSpPr>
          <p:cNvPr id="21" name="Text 19"/>
          <p:cNvSpPr/>
          <p:nvPr/>
        </p:nvSpPr>
        <p:spPr>
          <a:xfrm>
            <a:off x="7406640" y="3028950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Yaşlı Müşteri (0 = Hayır, 1 = Evet)</a:t>
            </a:r>
            <a:endParaRPr lang="en-US" sz="650" dirty="0"/>
          </a:p>
        </p:txBody>
      </p:sp>
      <p:sp>
        <p:nvSpPr>
          <p:cNvPr id="22" name="Shape 20"/>
          <p:cNvSpPr/>
          <p:nvPr/>
        </p:nvSpPr>
        <p:spPr>
          <a:xfrm>
            <a:off x="479584" y="3229213"/>
            <a:ext cx="13671233" cy="2603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3" name="Text 21"/>
          <p:cNvSpPr/>
          <p:nvPr/>
        </p:nvSpPr>
        <p:spPr>
          <a:xfrm>
            <a:off x="567214" y="3289340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Partner</a:t>
            </a:r>
            <a:endParaRPr lang="en-US" sz="650" dirty="0"/>
          </a:p>
        </p:txBody>
      </p:sp>
      <p:sp>
        <p:nvSpPr>
          <p:cNvPr id="24" name="Text 22"/>
          <p:cNvSpPr/>
          <p:nvPr/>
        </p:nvSpPr>
        <p:spPr>
          <a:xfrm>
            <a:off x="7406640" y="3289340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Evli (Partner var mı?)</a:t>
            </a:r>
            <a:endParaRPr lang="en-US" sz="650" dirty="0"/>
          </a:p>
        </p:txBody>
      </p:sp>
      <p:sp>
        <p:nvSpPr>
          <p:cNvPr id="25" name="Shape 23"/>
          <p:cNvSpPr/>
          <p:nvPr/>
        </p:nvSpPr>
        <p:spPr>
          <a:xfrm>
            <a:off x="479584" y="3489603"/>
            <a:ext cx="13671233" cy="2603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6" name="Text 24"/>
          <p:cNvSpPr/>
          <p:nvPr/>
        </p:nvSpPr>
        <p:spPr>
          <a:xfrm>
            <a:off x="567214" y="3549729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Dependents</a:t>
            </a:r>
            <a:endParaRPr lang="en-US" sz="650" dirty="0"/>
          </a:p>
        </p:txBody>
      </p:sp>
      <p:sp>
        <p:nvSpPr>
          <p:cNvPr id="27" name="Text 25"/>
          <p:cNvSpPr/>
          <p:nvPr/>
        </p:nvSpPr>
        <p:spPr>
          <a:xfrm>
            <a:off x="7406640" y="3549729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Bakmakla Yükümlü Kişi Var mı?</a:t>
            </a:r>
            <a:endParaRPr lang="en-US" sz="650" dirty="0"/>
          </a:p>
        </p:txBody>
      </p:sp>
      <p:sp>
        <p:nvSpPr>
          <p:cNvPr id="28" name="Shape 26"/>
          <p:cNvSpPr/>
          <p:nvPr/>
        </p:nvSpPr>
        <p:spPr>
          <a:xfrm>
            <a:off x="479584" y="3749993"/>
            <a:ext cx="13671233" cy="2603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9" name="Text 27"/>
          <p:cNvSpPr/>
          <p:nvPr/>
        </p:nvSpPr>
        <p:spPr>
          <a:xfrm>
            <a:off x="567214" y="3810119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tenure</a:t>
            </a:r>
            <a:endParaRPr lang="en-US" sz="650" dirty="0"/>
          </a:p>
        </p:txBody>
      </p:sp>
      <p:sp>
        <p:nvSpPr>
          <p:cNvPr id="30" name="Text 28"/>
          <p:cNvSpPr/>
          <p:nvPr/>
        </p:nvSpPr>
        <p:spPr>
          <a:xfrm>
            <a:off x="7406640" y="3810119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Abonelik Süresi (Ay)</a:t>
            </a:r>
            <a:endParaRPr lang="en-US" sz="650" dirty="0"/>
          </a:p>
        </p:txBody>
      </p:sp>
      <p:sp>
        <p:nvSpPr>
          <p:cNvPr id="31" name="Shape 29"/>
          <p:cNvSpPr/>
          <p:nvPr/>
        </p:nvSpPr>
        <p:spPr>
          <a:xfrm>
            <a:off x="479584" y="4010382"/>
            <a:ext cx="13671233" cy="2603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2" name="Text 30"/>
          <p:cNvSpPr/>
          <p:nvPr/>
        </p:nvSpPr>
        <p:spPr>
          <a:xfrm>
            <a:off x="567214" y="4070509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PhoneService</a:t>
            </a:r>
            <a:endParaRPr lang="en-US" sz="650" dirty="0"/>
          </a:p>
        </p:txBody>
      </p:sp>
      <p:sp>
        <p:nvSpPr>
          <p:cNvPr id="33" name="Text 31"/>
          <p:cNvSpPr/>
          <p:nvPr/>
        </p:nvSpPr>
        <p:spPr>
          <a:xfrm>
            <a:off x="7406640" y="4070509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Telefon Hizmeti</a:t>
            </a:r>
            <a:endParaRPr lang="en-US" sz="650" dirty="0"/>
          </a:p>
        </p:txBody>
      </p:sp>
      <p:sp>
        <p:nvSpPr>
          <p:cNvPr id="34" name="Shape 32"/>
          <p:cNvSpPr/>
          <p:nvPr/>
        </p:nvSpPr>
        <p:spPr>
          <a:xfrm>
            <a:off x="479584" y="4270772"/>
            <a:ext cx="13671233" cy="2603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5" name="Text 33"/>
          <p:cNvSpPr/>
          <p:nvPr/>
        </p:nvSpPr>
        <p:spPr>
          <a:xfrm>
            <a:off x="567214" y="4330898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MultipleLines</a:t>
            </a:r>
            <a:endParaRPr lang="en-US" sz="650" dirty="0"/>
          </a:p>
        </p:txBody>
      </p:sp>
      <p:sp>
        <p:nvSpPr>
          <p:cNvPr id="36" name="Text 34"/>
          <p:cNvSpPr/>
          <p:nvPr/>
        </p:nvSpPr>
        <p:spPr>
          <a:xfrm>
            <a:off x="7406640" y="4330898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Birden Fazla Hat</a:t>
            </a:r>
            <a:endParaRPr lang="en-US" sz="650" dirty="0"/>
          </a:p>
        </p:txBody>
      </p:sp>
      <p:sp>
        <p:nvSpPr>
          <p:cNvPr id="37" name="Shape 35"/>
          <p:cNvSpPr/>
          <p:nvPr/>
        </p:nvSpPr>
        <p:spPr>
          <a:xfrm>
            <a:off x="479584" y="4531162"/>
            <a:ext cx="13671233" cy="2603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8" name="Text 36"/>
          <p:cNvSpPr/>
          <p:nvPr/>
        </p:nvSpPr>
        <p:spPr>
          <a:xfrm>
            <a:off x="567214" y="4591288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InternetService</a:t>
            </a:r>
            <a:endParaRPr lang="en-US" sz="650" dirty="0"/>
          </a:p>
        </p:txBody>
      </p:sp>
      <p:sp>
        <p:nvSpPr>
          <p:cNvPr id="39" name="Text 37"/>
          <p:cNvSpPr/>
          <p:nvPr/>
        </p:nvSpPr>
        <p:spPr>
          <a:xfrm>
            <a:off x="7406640" y="4591288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İnternet Hizmeti Türü</a:t>
            </a:r>
            <a:endParaRPr lang="en-US" sz="650" dirty="0"/>
          </a:p>
        </p:txBody>
      </p:sp>
      <p:sp>
        <p:nvSpPr>
          <p:cNvPr id="40" name="Shape 38"/>
          <p:cNvSpPr/>
          <p:nvPr/>
        </p:nvSpPr>
        <p:spPr>
          <a:xfrm>
            <a:off x="479584" y="4791551"/>
            <a:ext cx="13671233" cy="2603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1" name="Text 39"/>
          <p:cNvSpPr/>
          <p:nvPr/>
        </p:nvSpPr>
        <p:spPr>
          <a:xfrm>
            <a:off x="567214" y="4851678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OnlineSecurity</a:t>
            </a:r>
            <a:endParaRPr lang="en-US" sz="650" dirty="0"/>
          </a:p>
        </p:txBody>
      </p:sp>
      <p:sp>
        <p:nvSpPr>
          <p:cNvPr id="42" name="Text 40"/>
          <p:cNvSpPr/>
          <p:nvPr/>
        </p:nvSpPr>
        <p:spPr>
          <a:xfrm>
            <a:off x="7406640" y="4851678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Çevrimiçi Güvenlik</a:t>
            </a:r>
            <a:endParaRPr lang="en-US" sz="650" dirty="0"/>
          </a:p>
        </p:txBody>
      </p:sp>
      <p:sp>
        <p:nvSpPr>
          <p:cNvPr id="43" name="Shape 41"/>
          <p:cNvSpPr/>
          <p:nvPr/>
        </p:nvSpPr>
        <p:spPr>
          <a:xfrm>
            <a:off x="479584" y="5051941"/>
            <a:ext cx="13671233" cy="2603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4" name="Text 42"/>
          <p:cNvSpPr/>
          <p:nvPr/>
        </p:nvSpPr>
        <p:spPr>
          <a:xfrm>
            <a:off x="567214" y="5112068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OnlineBackup</a:t>
            </a:r>
            <a:endParaRPr lang="en-US" sz="650" dirty="0"/>
          </a:p>
        </p:txBody>
      </p:sp>
      <p:sp>
        <p:nvSpPr>
          <p:cNvPr id="45" name="Text 43"/>
          <p:cNvSpPr/>
          <p:nvPr/>
        </p:nvSpPr>
        <p:spPr>
          <a:xfrm>
            <a:off x="7406640" y="5112068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Çevrimiçi Yedekleme</a:t>
            </a:r>
            <a:endParaRPr lang="en-US" sz="650" dirty="0"/>
          </a:p>
        </p:txBody>
      </p:sp>
      <p:sp>
        <p:nvSpPr>
          <p:cNvPr id="46" name="Shape 44"/>
          <p:cNvSpPr/>
          <p:nvPr/>
        </p:nvSpPr>
        <p:spPr>
          <a:xfrm>
            <a:off x="479584" y="5312331"/>
            <a:ext cx="13671233" cy="2603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7" name="Text 45"/>
          <p:cNvSpPr/>
          <p:nvPr/>
        </p:nvSpPr>
        <p:spPr>
          <a:xfrm>
            <a:off x="567214" y="5372457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DeviceProtection</a:t>
            </a:r>
            <a:endParaRPr lang="en-US" sz="650" dirty="0"/>
          </a:p>
        </p:txBody>
      </p:sp>
      <p:sp>
        <p:nvSpPr>
          <p:cNvPr id="48" name="Text 46"/>
          <p:cNvSpPr/>
          <p:nvPr/>
        </p:nvSpPr>
        <p:spPr>
          <a:xfrm>
            <a:off x="7406640" y="5372457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Cihaz Koruması</a:t>
            </a:r>
            <a:endParaRPr lang="en-US" sz="650" dirty="0"/>
          </a:p>
        </p:txBody>
      </p:sp>
      <p:sp>
        <p:nvSpPr>
          <p:cNvPr id="49" name="Shape 47"/>
          <p:cNvSpPr/>
          <p:nvPr/>
        </p:nvSpPr>
        <p:spPr>
          <a:xfrm>
            <a:off x="479584" y="5572720"/>
            <a:ext cx="13671233" cy="2603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0" name="Text 48"/>
          <p:cNvSpPr/>
          <p:nvPr/>
        </p:nvSpPr>
        <p:spPr>
          <a:xfrm>
            <a:off x="567214" y="5632847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TechSupport</a:t>
            </a:r>
            <a:endParaRPr lang="en-US" sz="650" dirty="0"/>
          </a:p>
        </p:txBody>
      </p:sp>
      <p:sp>
        <p:nvSpPr>
          <p:cNvPr id="51" name="Text 49"/>
          <p:cNvSpPr/>
          <p:nvPr/>
        </p:nvSpPr>
        <p:spPr>
          <a:xfrm>
            <a:off x="7406640" y="5632847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Teknik Destek</a:t>
            </a:r>
            <a:endParaRPr lang="en-US" sz="650" dirty="0"/>
          </a:p>
        </p:txBody>
      </p:sp>
      <p:sp>
        <p:nvSpPr>
          <p:cNvPr id="52" name="Shape 50"/>
          <p:cNvSpPr/>
          <p:nvPr/>
        </p:nvSpPr>
        <p:spPr>
          <a:xfrm>
            <a:off x="479584" y="5833110"/>
            <a:ext cx="13671233" cy="2603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3" name="Text 51"/>
          <p:cNvSpPr/>
          <p:nvPr/>
        </p:nvSpPr>
        <p:spPr>
          <a:xfrm>
            <a:off x="567214" y="5893237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StreamingTV</a:t>
            </a:r>
            <a:endParaRPr lang="en-US" sz="650" dirty="0"/>
          </a:p>
        </p:txBody>
      </p:sp>
      <p:sp>
        <p:nvSpPr>
          <p:cNvPr id="54" name="Text 52"/>
          <p:cNvSpPr/>
          <p:nvPr/>
        </p:nvSpPr>
        <p:spPr>
          <a:xfrm>
            <a:off x="7406640" y="5893237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TV Yayını Hizmeti</a:t>
            </a:r>
            <a:endParaRPr lang="en-US" sz="650" dirty="0"/>
          </a:p>
        </p:txBody>
      </p:sp>
      <p:sp>
        <p:nvSpPr>
          <p:cNvPr id="55" name="Shape 53"/>
          <p:cNvSpPr/>
          <p:nvPr/>
        </p:nvSpPr>
        <p:spPr>
          <a:xfrm>
            <a:off x="479584" y="6093500"/>
            <a:ext cx="13671233" cy="2603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6" name="Text 54"/>
          <p:cNvSpPr/>
          <p:nvPr/>
        </p:nvSpPr>
        <p:spPr>
          <a:xfrm>
            <a:off x="567214" y="6153626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StreamingMovies</a:t>
            </a:r>
            <a:endParaRPr lang="en-US" sz="650" dirty="0"/>
          </a:p>
        </p:txBody>
      </p:sp>
      <p:sp>
        <p:nvSpPr>
          <p:cNvPr id="57" name="Text 55"/>
          <p:cNvSpPr/>
          <p:nvPr/>
        </p:nvSpPr>
        <p:spPr>
          <a:xfrm>
            <a:off x="7406640" y="6153626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Film Yayını Hizmeti</a:t>
            </a:r>
            <a:endParaRPr lang="en-US" sz="650" dirty="0"/>
          </a:p>
        </p:txBody>
      </p:sp>
      <p:sp>
        <p:nvSpPr>
          <p:cNvPr id="58" name="Shape 56"/>
          <p:cNvSpPr/>
          <p:nvPr/>
        </p:nvSpPr>
        <p:spPr>
          <a:xfrm>
            <a:off x="479584" y="6353889"/>
            <a:ext cx="13671233" cy="2603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9" name="Text 57"/>
          <p:cNvSpPr/>
          <p:nvPr/>
        </p:nvSpPr>
        <p:spPr>
          <a:xfrm>
            <a:off x="567214" y="6414016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Contract</a:t>
            </a:r>
            <a:endParaRPr lang="en-US" sz="650" dirty="0"/>
          </a:p>
        </p:txBody>
      </p:sp>
      <p:sp>
        <p:nvSpPr>
          <p:cNvPr id="60" name="Text 58"/>
          <p:cNvSpPr/>
          <p:nvPr/>
        </p:nvSpPr>
        <p:spPr>
          <a:xfrm>
            <a:off x="7406640" y="6414016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Sözleşme Türü</a:t>
            </a:r>
            <a:endParaRPr lang="en-US" sz="650" dirty="0"/>
          </a:p>
        </p:txBody>
      </p:sp>
      <p:sp>
        <p:nvSpPr>
          <p:cNvPr id="61" name="Shape 59"/>
          <p:cNvSpPr/>
          <p:nvPr/>
        </p:nvSpPr>
        <p:spPr>
          <a:xfrm>
            <a:off x="479584" y="6614279"/>
            <a:ext cx="13671233" cy="2603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2" name="Text 60"/>
          <p:cNvSpPr/>
          <p:nvPr/>
        </p:nvSpPr>
        <p:spPr>
          <a:xfrm>
            <a:off x="567214" y="6674406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PaperlessBilling</a:t>
            </a:r>
            <a:endParaRPr lang="en-US" sz="650" dirty="0"/>
          </a:p>
        </p:txBody>
      </p:sp>
      <p:sp>
        <p:nvSpPr>
          <p:cNvPr id="63" name="Text 61"/>
          <p:cNvSpPr/>
          <p:nvPr/>
        </p:nvSpPr>
        <p:spPr>
          <a:xfrm>
            <a:off x="7406640" y="6674406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Kağıtsız Fatura</a:t>
            </a:r>
            <a:endParaRPr lang="en-US" sz="650" dirty="0"/>
          </a:p>
        </p:txBody>
      </p:sp>
      <p:sp>
        <p:nvSpPr>
          <p:cNvPr id="64" name="Shape 62"/>
          <p:cNvSpPr/>
          <p:nvPr/>
        </p:nvSpPr>
        <p:spPr>
          <a:xfrm>
            <a:off x="479584" y="6874669"/>
            <a:ext cx="13671233" cy="2603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5" name="Text 63"/>
          <p:cNvSpPr/>
          <p:nvPr/>
        </p:nvSpPr>
        <p:spPr>
          <a:xfrm>
            <a:off x="567214" y="6934795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PaymentMethod</a:t>
            </a:r>
            <a:endParaRPr lang="en-US" sz="650" dirty="0"/>
          </a:p>
        </p:txBody>
      </p:sp>
      <p:sp>
        <p:nvSpPr>
          <p:cNvPr id="66" name="Text 64"/>
          <p:cNvSpPr/>
          <p:nvPr/>
        </p:nvSpPr>
        <p:spPr>
          <a:xfrm>
            <a:off x="7406640" y="6934795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Ödeme Yöntemi</a:t>
            </a:r>
            <a:endParaRPr lang="en-US" sz="650" dirty="0"/>
          </a:p>
        </p:txBody>
      </p:sp>
      <p:sp>
        <p:nvSpPr>
          <p:cNvPr id="67" name="Shape 65"/>
          <p:cNvSpPr/>
          <p:nvPr/>
        </p:nvSpPr>
        <p:spPr>
          <a:xfrm>
            <a:off x="479584" y="7135058"/>
            <a:ext cx="13671233" cy="2603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8" name="Text 66"/>
          <p:cNvSpPr/>
          <p:nvPr/>
        </p:nvSpPr>
        <p:spPr>
          <a:xfrm>
            <a:off x="567214" y="7195185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MonthlyCharges</a:t>
            </a:r>
            <a:endParaRPr lang="en-US" sz="650" dirty="0"/>
          </a:p>
        </p:txBody>
      </p:sp>
      <p:sp>
        <p:nvSpPr>
          <p:cNvPr id="69" name="Text 67"/>
          <p:cNvSpPr/>
          <p:nvPr/>
        </p:nvSpPr>
        <p:spPr>
          <a:xfrm>
            <a:off x="7406640" y="7195185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Aylık Ücret</a:t>
            </a:r>
            <a:endParaRPr lang="en-US" sz="650" dirty="0"/>
          </a:p>
        </p:txBody>
      </p:sp>
      <p:sp>
        <p:nvSpPr>
          <p:cNvPr id="70" name="Shape 68"/>
          <p:cNvSpPr/>
          <p:nvPr/>
        </p:nvSpPr>
        <p:spPr>
          <a:xfrm>
            <a:off x="479584" y="7395448"/>
            <a:ext cx="13671233" cy="2603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71" name="Text 69"/>
          <p:cNvSpPr/>
          <p:nvPr/>
        </p:nvSpPr>
        <p:spPr>
          <a:xfrm>
            <a:off x="567214" y="7455575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TotalCharges</a:t>
            </a:r>
            <a:endParaRPr lang="en-US" sz="650" dirty="0"/>
          </a:p>
        </p:txBody>
      </p:sp>
      <p:sp>
        <p:nvSpPr>
          <p:cNvPr id="72" name="Text 70"/>
          <p:cNvSpPr/>
          <p:nvPr/>
        </p:nvSpPr>
        <p:spPr>
          <a:xfrm>
            <a:off x="7406640" y="7455575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Toplam Ücret</a:t>
            </a:r>
            <a:endParaRPr lang="en-US" sz="650" dirty="0"/>
          </a:p>
        </p:txBody>
      </p:sp>
      <p:sp>
        <p:nvSpPr>
          <p:cNvPr id="73" name="Shape 71"/>
          <p:cNvSpPr/>
          <p:nvPr/>
        </p:nvSpPr>
        <p:spPr>
          <a:xfrm>
            <a:off x="479584" y="7655838"/>
            <a:ext cx="13671233" cy="26039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74" name="Text 72"/>
          <p:cNvSpPr/>
          <p:nvPr/>
        </p:nvSpPr>
        <p:spPr>
          <a:xfrm>
            <a:off x="567214" y="7715964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Churn</a:t>
            </a:r>
            <a:endParaRPr lang="en-US" sz="650" dirty="0"/>
          </a:p>
        </p:txBody>
      </p:sp>
      <p:sp>
        <p:nvSpPr>
          <p:cNvPr id="75" name="Text 73"/>
          <p:cNvSpPr/>
          <p:nvPr/>
        </p:nvSpPr>
        <p:spPr>
          <a:xfrm>
            <a:off x="7406640" y="7715964"/>
            <a:ext cx="6656546" cy="140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Müşteri Kaybı (Churn: Evet/Hayır)</a:t>
            </a:r>
            <a:endParaRPr lang="en-US" sz="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0" y="0"/>
            <a:ext cx="768096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380" y="2504480"/>
            <a:ext cx="5398413" cy="322052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247067"/>
            <a:ext cx="5670590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📉</a:t>
            </a: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Genel Durum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3303627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6" name="Text 2"/>
          <p:cNvSpPr/>
          <p:nvPr/>
        </p:nvSpPr>
        <p:spPr>
          <a:xfrm>
            <a:off x="1530906" y="33814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Genel </a:t>
            </a:r>
            <a:r>
              <a:rPr lang="tr-TR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Müşteri Kaybı</a:t>
            </a: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Oranı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871913"/>
            <a:ext cx="49905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%27’si müşteri kayıp oranı olarak belirlendi.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4688443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9" name="Text 5"/>
          <p:cNvSpPr/>
          <p:nvPr/>
        </p:nvSpPr>
        <p:spPr>
          <a:xfrm>
            <a:off x="1530906" y="4766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Etki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530906" y="5256728"/>
            <a:ext cx="49905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Bu orana göre müşteri sadakati geliştirilmesi gerekiyor.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8102"/>
            <a:ext cx="126612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Tel</a:t>
            </a:r>
            <a:r>
              <a:rPr lang="tr-TR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ekom</a:t>
            </a: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Müşterilerinin Sayısal Özellik Dağılımları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050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Aylık ödeme, toplam ücret ve abonelik süresi gibi temel sayısal değişkenler, müşteri davranışlarını anlamak için görselleştirildi.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51465"/>
            <a:ext cx="4158615" cy="25702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60051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Aylık Ödeme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49557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Müşterilerin aylık faturalarındaki değişkenlik ve ortalamalar.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151465"/>
            <a:ext cx="4158615" cy="25702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60051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Toplam Ücret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649557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Müşteri yaşam boyu harcama tutarları ve dağılım modelleri.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151465"/>
            <a:ext cx="4158615" cy="25702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6005155"/>
            <a:ext cx="33058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Abonelik Süresi (Tenure)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649557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Abonelik süresi dağılımı, müşteri kaybı riskinin göstergesi.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68096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78" y="2503884"/>
            <a:ext cx="5400556" cy="322183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05418" y="621625"/>
            <a:ext cx="5734764" cy="2116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Yaşlı Müşteri Dağılımı </a:t>
            </a:r>
            <a:r>
              <a:rPr lang="en-US" sz="4400" dirty="0" err="1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ve</a:t>
            </a:r>
            <a:r>
              <a:rPr lang="en-US" sz="4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</a:t>
            </a:r>
            <a:r>
              <a:rPr lang="tr-TR" sz="4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Müşteri Kaybı</a:t>
            </a:r>
            <a:r>
              <a:rPr lang="en-US" sz="4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 Etkisi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105418" y="3076932"/>
            <a:ext cx="5734764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SeniorCitizen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değişkeni yaşlı müşterileri temsil eder. Yaşlı </a:t>
            </a:r>
            <a:r>
              <a:rPr lang="en-US" sz="1750" dirty="0" err="1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müşterilerde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</a:t>
            </a:r>
            <a:r>
              <a:rPr lang="tr-TR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kayıp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oranı daha yüksektir.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8105418" y="4053126"/>
            <a:ext cx="5734764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Bu grup için özel kampanyalar ve destek </a:t>
            </a:r>
            <a:r>
              <a:rPr lang="en-US" sz="1750" dirty="0" err="1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programları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</a:t>
            </a:r>
            <a:r>
              <a:rPr lang="tr-TR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kayıp </a:t>
            </a:r>
            <a:r>
              <a:rPr lang="en-US" sz="1750" dirty="0" err="1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oranını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düşürmede etkilidir.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105418" y="5029319"/>
            <a:ext cx="5734764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Hedefe yönelik teklifler, müşteri sadakatini artırabilir ve kayıpları azaltabilir.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105418" y="6005513"/>
            <a:ext cx="57347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Yaşlı müşterilere özel destek hattı kurulabilir.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105418" y="6445567"/>
            <a:ext cx="5734764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Kullanımı kolaylaştıran hizmet paketleri sunulmalıdır.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8105418" y="7246739"/>
            <a:ext cx="57347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Düzenli iletişim ve bilgilendirme önemlidir.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0" y="0"/>
            <a:ext cx="768096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380" y="2504480"/>
            <a:ext cx="5398413" cy="322052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472565"/>
            <a:ext cx="57276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Cinsiyete Göre Müşteri Kaybı Durumu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165878"/>
            <a:ext cx="25871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Cinsiyetin Genel Etkisi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101352"/>
            <a:ext cx="25871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Erkek ve kadın müşteriler </a:t>
            </a:r>
            <a:r>
              <a:rPr lang="en-US" sz="1750" dirty="0" err="1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arasında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</a:t>
            </a:r>
            <a:r>
              <a:rPr lang="tr-TR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kayıp</a:t>
            </a: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oranı açısından anlamlı fark yoktur.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3941921" y="4165878"/>
            <a:ext cx="25871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Detaylı Alt Segmentler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3941921" y="5101352"/>
            <a:ext cx="25871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Cinsiyet, yaş ve sözleşme türü gibi alt segmentlerde farklı davranışlar gözlenebilir.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1144</Words>
  <Application>Microsoft Office PowerPoint</Application>
  <PresentationFormat>Özel</PresentationFormat>
  <Paragraphs>193</Paragraphs>
  <Slides>21</Slides>
  <Notes>21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21</vt:i4>
      </vt:variant>
    </vt:vector>
  </HeadingPairs>
  <TitlesOfParts>
    <vt:vector size="25" baseType="lpstr">
      <vt:lpstr>Brygada 1918</vt:lpstr>
      <vt:lpstr>Arial</vt:lpstr>
      <vt:lpstr>Brygada 1918 Semi Bold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RÜMEYSA TÜRKEN</cp:lastModifiedBy>
  <cp:revision>12</cp:revision>
  <dcterms:created xsi:type="dcterms:W3CDTF">2025-05-19T23:27:17Z</dcterms:created>
  <dcterms:modified xsi:type="dcterms:W3CDTF">2025-05-22T10:25:35Z</dcterms:modified>
</cp:coreProperties>
</file>